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61" r:id="rId4"/>
    <p:sldId id="265" r:id="rId5"/>
    <p:sldId id="264" r:id="rId6"/>
    <p:sldId id="268" r:id="rId7"/>
    <p:sldId id="266" r:id="rId8"/>
    <p:sldId id="284" r:id="rId9"/>
    <p:sldId id="287" r:id="rId10"/>
    <p:sldId id="294" r:id="rId11"/>
    <p:sldId id="291" r:id="rId12"/>
    <p:sldId id="288" r:id="rId13"/>
    <p:sldId id="289" r:id="rId14"/>
    <p:sldId id="285" r:id="rId15"/>
    <p:sldId id="274" r:id="rId16"/>
    <p:sldId id="295" r:id="rId17"/>
    <p:sldId id="296" r:id="rId18"/>
    <p:sldId id="297" r:id="rId19"/>
    <p:sldId id="293" r:id="rId20"/>
    <p:sldId id="276" r:id="rId21"/>
    <p:sldId id="282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5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5B906-1CC7-46A5-B0A0-DB6AA9BCC0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A5421-46AB-4577-89C1-DD43D9108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70" y="1042200"/>
            <a:ext cx="5087815" cy="50878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rcRect l="7831" t="39516" r="13604"/>
          <a:stretch>
            <a:fillRect/>
          </a:stretch>
        </p:blipFill>
        <p:spPr>
          <a:xfrm>
            <a:off x="-15241" y="-30480"/>
            <a:ext cx="12237721" cy="26918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/>
          <a:srcRect l="10527" r="10821" b="50749"/>
          <a:stretch>
            <a:fillRect/>
          </a:stretch>
        </p:blipFill>
        <p:spPr>
          <a:xfrm>
            <a:off x="-30480" y="4852239"/>
            <a:ext cx="12222480" cy="20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674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436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r>
              <a:rPr lang="vi-VN" altLang="vi-VN" sz="42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4638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6" y="1645920"/>
            <a:ext cx="4289372" cy="42893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rcRect l="5100" t="40397" r="8439"/>
          <a:stretch>
            <a:fillRect/>
          </a:stretch>
        </p:blipFill>
        <p:spPr>
          <a:xfrm>
            <a:off x="0" y="-15241"/>
            <a:ext cx="12192000" cy="1827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/>
          <a:srcRect l="8536" r="11727" b="47487"/>
          <a:stretch>
            <a:fillRect/>
          </a:stretch>
        </p:blipFill>
        <p:spPr>
          <a:xfrm>
            <a:off x="0" y="5102057"/>
            <a:ext cx="12192000" cy="1786423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5938" y="1503364"/>
            <a:ext cx="11196637" cy="0"/>
          </a:xfrm>
          <a:prstGeom prst="line">
            <a:avLst/>
          </a:prstGeom>
          <a:ln w="1270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391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175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 l="5543" t="29022" r="7598"/>
          <a:stretch>
            <a:fillRect/>
          </a:stretch>
        </p:blipFill>
        <p:spPr>
          <a:xfrm>
            <a:off x="0" y="-30480"/>
            <a:ext cx="12222480" cy="12981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rcRect l="9317" r="11012" b="46416"/>
          <a:stretch>
            <a:fillRect/>
          </a:stretch>
        </p:blipFill>
        <p:spPr>
          <a:xfrm>
            <a:off x="0" y="5065629"/>
            <a:ext cx="12192000" cy="1822852"/>
          </a:xfrm>
          <a:prstGeom prst="rect">
            <a:avLst/>
          </a:prstGeom>
        </p:spPr>
      </p:pic>
      <p:cxnSp>
        <p:nvCxnSpPr>
          <p:cNvPr id="17" name="直接连接符 16"/>
          <p:cNvCxnSpPr/>
          <p:nvPr userDrawn="1"/>
        </p:nvCxnSpPr>
        <p:spPr>
          <a:xfrm>
            <a:off x="515938" y="1503364"/>
            <a:ext cx="9847262" cy="0"/>
          </a:xfrm>
          <a:prstGeom prst="line">
            <a:avLst/>
          </a:prstGeom>
          <a:ln w="1270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984" y="-73138"/>
            <a:ext cx="2033016" cy="20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58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213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29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968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45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957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9DAC0EAA-98C8-4A35-B9EF-502069AF8288}" type="datetimeFigureOut">
              <a:rPr lang="vi-VN" altLang="vi-VN" sz="1600" smtClean="0">
                <a:latin typeface="Noto Sans"/>
                <a:ea typeface="Noto Sans"/>
              </a:rPr>
              <a:t>17/11/2024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BCDBA018-5263-4A1D-8C9E-B3AB2CEC479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28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8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861" userDrawn="1">
          <p15:clr>
            <a:srgbClr val="F26B43"/>
          </p15:clr>
        </p15:guide>
        <p15:guide id="6" orient="horz" pos="4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spreadsheets/d/1b_BmfgvGNwqPk0Em1sHeXKBWdIEBX7FtUlBZqtlzr1k/copy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spreadsheets/d/1b_BmfgvGNwqPk0Em1sHeXKBWdIEBX7FtUlBZqtlzr1k/co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748952" y="1107561"/>
            <a:ext cx="1688940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Nhóm9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3BCE4F-09EF-4881-A3A1-8D1950E6099A}"/>
              </a:ext>
            </a:extLst>
          </p:cNvPr>
          <p:cNvSpPr/>
          <p:nvPr/>
        </p:nvSpPr>
        <p:spPr>
          <a:xfrm>
            <a:off x="719071" y="2012899"/>
            <a:ext cx="6921182" cy="1416101"/>
          </a:xfrm>
          <a:prstGeom prst="rect">
            <a:avLst/>
          </a:prstGeom>
          <a:ln>
            <a:noFill/>
          </a:ln>
        </p:spPr>
        <p:txBody>
          <a:bodyPr wrap="none">
            <a:normAutofit/>
          </a:bodyPr>
          <a:lstStyle/>
          <a:p>
            <a:r>
              <a:rPr lang="vi-VN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ực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Tập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34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Nghành</a:t>
            </a:r>
            <a:endParaRPr lang="en-US" altLang="zh-CN" sz="3400" b="1" spc="3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17486" y="4399470"/>
            <a:ext cx="6462434" cy="0"/>
          </a:xfrm>
          <a:prstGeom prst="line">
            <a:avLst/>
          </a:prstGeom>
          <a:ln w="1905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微笑阳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06312" y="5595136"/>
            <a:ext cx="487363" cy="487363"/>
          </a:xfrm>
          <a:prstGeom prst="rect">
            <a:avLst/>
          </a:prstGeom>
        </p:spPr>
      </p:pic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62AAD184-EC84-116B-F256-347A65B5B5E0}"/>
              </a:ext>
            </a:extLst>
          </p:cNvPr>
          <p:cNvSpPr/>
          <p:nvPr/>
        </p:nvSpPr>
        <p:spPr>
          <a:xfrm>
            <a:off x="573297" y="2865612"/>
            <a:ext cx="6276681" cy="141610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vi-VN" sz="2800" dirty="0"/>
              <a:t>: </a:t>
            </a:r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Mềm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Lý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endParaRPr lang="en-US" sz="2800" dirty="0"/>
          </a:p>
          <a:p>
            <a:pPr algn="ctr"/>
            <a:r>
              <a:rPr lang="en-US" sz="2800" dirty="0"/>
              <a:t>Cho </a:t>
            </a:r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09C6D-D87A-C2E4-B474-D0D49813665F}"/>
              </a:ext>
            </a:extLst>
          </p:cNvPr>
          <p:cNvSpPr txBox="1"/>
          <p:nvPr/>
        </p:nvSpPr>
        <p:spPr>
          <a:xfrm>
            <a:off x="-363769" y="4511467"/>
            <a:ext cx="8224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Thành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nhóm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: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Đàm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Chiến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- 2022605178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Noto Sans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                               Trần Duy Hoàng - 2022604825</a:t>
            </a:r>
          </a:p>
        </p:txBody>
      </p:sp>
    </p:spTree>
    <p:extLst>
      <p:ext uri="{BB962C8B-B14F-4D97-AF65-F5344CB8AC3E}">
        <p14:creationId xmlns:p14="http://schemas.microsoft.com/office/powerpoint/2010/main" val="214009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7" grpId="0" animBg="1"/>
      <p:bldP spid="8" grpId="0"/>
      <p:bldP spid="6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9151-62F7-7E7E-40C1-F3F88CB29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22E2291E-3718-2E86-F9A0-EE34ACCA9264}"/>
              </a:ext>
            </a:extLst>
          </p:cNvPr>
          <p:cNvSpPr/>
          <p:nvPr/>
        </p:nvSpPr>
        <p:spPr>
          <a:xfrm>
            <a:off x="757718" y="789425"/>
            <a:ext cx="762580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vi-VN" sz="3200" b="1" dirty="0">
                <a:solidFill>
                  <a:schemeClr val="bg1"/>
                </a:solidFill>
              </a:rPr>
              <a:t>Phân tích yêu cầu của phần mềm</a:t>
            </a:r>
          </a:p>
        </p:txBody>
      </p:sp>
      <p:sp>
        <p:nvSpPr>
          <p:cNvPr id="692" name="Google Shape;692;p42">
            <a:extLst>
              <a:ext uri="{FF2B5EF4-FFF2-40B4-BE49-F238E27FC236}">
                <a16:creationId xmlns:a16="http://schemas.microsoft.com/office/drawing/2014/main" id="{40305F15-1A7A-833B-BCE8-B16DEBA0AA24}"/>
              </a:ext>
            </a:extLst>
          </p:cNvPr>
          <p:cNvSpPr txBox="1">
            <a:spLocks/>
          </p:cNvSpPr>
          <p:nvPr/>
        </p:nvSpPr>
        <p:spPr>
          <a:xfrm>
            <a:off x="448860" y="1616190"/>
            <a:ext cx="7297709" cy="3961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000" b="1" dirty="0">
                <a:solidFill>
                  <a:schemeClr val="bg1"/>
                </a:solidFill>
              </a:rPr>
              <a:t>Yêu cầu chức năng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Quản lý thông tin nhân viên, phòng ban, chức vụ.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Chấm công và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Báo cáo và thống kê.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lvl="1"/>
            <a:endParaRPr lang="vi-VN" sz="2000" dirty="0">
              <a:solidFill>
                <a:schemeClr val="bg1"/>
              </a:solidFill>
              <a:latin typeface="+mj-lt"/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Yêu cầu phi chức năng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Hiệu suất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Xử lý tối thiểu 1000 nhân viên.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Tính khả 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Giao diện dễ sử dụng, hoạt động 24/7.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Bảo mật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Bảo vệ thông tin cá nhân, phân quyền truy cập.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Khả năng mở rộng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Dễ dàng tích hợp tính năng mới.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Khả năng tương thích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Tương thích với nhiều hệ điều hành và trình duyệt.</a:t>
            </a:r>
          </a:p>
          <a:p>
            <a:endParaRPr lang="vi-VN" sz="2000" dirty="0">
              <a:solidFill>
                <a:schemeClr val="bg1"/>
              </a:solidFill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854C1-BE3B-AC40-30B2-B9A118B9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69" y="1784517"/>
            <a:ext cx="4255878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endParaRPr lang="zh-CN" altLang="en-US" sz="2800" b="1" spc="30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3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phầm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7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71258" y="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3" name="Google Shape;703;p43" title="Chart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566" y="3993716"/>
            <a:ext cx="1623474" cy="1466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43"/>
          <p:cNvGrpSpPr/>
          <p:nvPr/>
        </p:nvGrpSpPr>
        <p:grpSpPr>
          <a:xfrm>
            <a:off x="10070035" y="2100641"/>
            <a:ext cx="421927" cy="419371"/>
            <a:chOff x="-6689825" y="3992050"/>
            <a:chExt cx="293025" cy="291250"/>
          </a:xfrm>
        </p:grpSpPr>
        <p:sp>
          <p:nvSpPr>
            <p:cNvPr id="709" name="Google Shape;709;p4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/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/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圆角矩形 2">
            <a:extLst>
              <a:ext uri="{FF2B5EF4-FFF2-40B4-BE49-F238E27FC236}">
                <a16:creationId xmlns:a16="http://schemas.microsoft.com/office/drawing/2014/main" id="{EA5E6151-0B0A-551D-DF70-133A68084D03}"/>
              </a:ext>
            </a:extLst>
          </p:cNvPr>
          <p:cNvSpPr/>
          <p:nvPr/>
        </p:nvSpPr>
        <p:spPr>
          <a:xfrm>
            <a:off x="-232012" y="5714244"/>
            <a:ext cx="8884335" cy="457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F4BC7B-50C7-C482-9CEF-1E39D9D6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362660"/>
              </p:ext>
            </p:extLst>
          </p:nvPr>
        </p:nvGraphicFramePr>
        <p:xfrm>
          <a:off x="655093" y="927742"/>
          <a:ext cx="10938336" cy="5822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829">
                  <a:extLst>
                    <a:ext uri="{9D8B030D-6E8A-4147-A177-3AD203B41FA5}">
                      <a16:colId xmlns:a16="http://schemas.microsoft.com/office/drawing/2014/main" val="3181866802"/>
                    </a:ext>
                  </a:extLst>
                </a:gridCol>
                <a:gridCol w="6243507">
                  <a:extLst>
                    <a:ext uri="{9D8B030D-6E8A-4147-A177-3AD203B41FA5}">
                      <a16:colId xmlns:a16="http://schemas.microsoft.com/office/drawing/2014/main" val="19912844"/>
                    </a:ext>
                  </a:extLst>
                </a:gridCol>
              </a:tblGrid>
              <a:tr h="86197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24035"/>
                  </a:ext>
                </a:extLst>
              </a:tr>
              <a:tr h="505273">
                <a:tc>
                  <a:txBody>
                    <a:bodyPr/>
                    <a:lstStyle/>
                    <a:p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699981"/>
                  </a:ext>
                </a:extLst>
              </a:tr>
              <a:tr h="506638">
                <a:tc>
                  <a:txBody>
                    <a:bodyPr/>
                    <a:lstStyle/>
                    <a:p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175110"/>
                  </a:ext>
                </a:extLst>
              </a:tr>
              <a:tr h="509919">
                <a:tc>
                  <a:txBody>
                    <a:bodyPr/>
                    <a:lstStyle/>
                    <a:p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83987"/>
                  </a:ext>
                </a:extLst>
              </a:tr>
              <a:tr h="509919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khoản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087422"/>
                  </a:ext>
                </a:extLst>
              </a:tr>
              <a:tr h="509919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kiếm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tên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34472"/>
                  </a:ext>
                </a:extLst>
              </a:tr>
              <a:tr h="509919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38492"/>
                  </a:ext>
                </a:extLst>
              </a:tr>
              <a:tr h="427116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trữ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chia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sẻ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57550"/>
                  </a:ext>
                </a:extLst>
              </a:tr>
              <a:tr h="344790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Quên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khẩu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99108"/>
                  </a:ext>
                </a:extLst>
              </a:tr>
              <a:tr h="728455"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chấm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lương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0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9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75975" y="561970"/>
            <a:ext cx="8884335" cy="130615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  <p:pic>
        <p:nvPicPr>
          <p:cNvPr id="703" name="Google Shape;703;p43" title="Chart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566" y="3993716"/>
            <a:ext cx="1623474" cy="1466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43"/>
          <p:cNvGrpSpPr/>
          <p:nvPr/>
        </p:nvGrpSpPr>
        <p:grpSpPr>
          <a:xfrm>
            <a:off x="10070035" y="2100641"/>
            <a:ext cx="421927" cy="419371"/>
            <a:chOff x="-6689825" y="3992050"/>
            <a:chExt cx="293025" cy="291250"/>
          </a:xfrm>
        </p:grpSpPr>
        <p:sp>
          <p:nvSpPr>
            <p:cNvPr id="709" name="Google Shape;709;p4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21" name="Google Shape;721;p43"/>
          <p:cNvGrpSpPr/>
          <p:nvPr/>
        </p:nvGrpSpPr>
        <p:grpSpPr>
          <a:xfrm>
            <a:off x="10785841" y="2505862"/>
            <a:ext cx="360175" cy="358423"/>
            <a:chOff x="-9961625" y="4048175"/>
            <a:chExt cx="357600" cy="355825"/>
          </a:xfrm>
        </p:grpSpPr>
        <p:sp>
          <p:nvSpPr>
            <p:cNvPr id="722" name="Google Shape;722;p4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3" name="Google Shape;733;p43"/>
          <p:cNvGrpSpPr/>
          <p:nvPr/>
        </p:nvGrpSpPr>
        <p:grpSpPr>
          <a:xfrm>
            <a:off x="11555250" y="2524296"/>
            <a:ext cx="350079" cy="350079"/>
            <a:chOff x="2037825" y="3254050"/>
            <a:chExt cx="296175" cy="296175"/>
          </a:xfrm>
        </p:grpSpPr>
        <p:sp>
          <p:nvSpPr>
            <p:cNvPr id="734" name="Google Shape;734;p4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0B42D53-64CE-FB85-AE7B-6019917C5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485" y="1559860"/>
            <a:ext cx="9412832" cy="48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4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Kiểm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thử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và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xuất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bản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phần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mềm</a:t>
            </a:r>
            <a:endParaRPr lang="vi-VN" altLang="vi-VN" sz="3200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2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52178" y="816978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Kiểm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thử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32753D-6A00-6EED-DEC2-0019C13AA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55294"/>
              </p:ext>
            </p:extLst>
          </p:nvPr>
        </p:nvGraphicFramePr>
        <p:xfrm>
          <a:off x="752179" y="1654310"/>
          <a:ext cx="10643703" cy="51210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35678">
                  <a:extLst>
                    <a:ext uri="{9D8B030D-6E8A-4147-A177-3AD203B41FA5}">
                      <a16:colId xmlns:a16="http://schemas.microsoft.com/office/drawing/2014/main" val="2896773989"/>
                    </a:ext>
                  </a:extLst>
                </a:gridCol>
                <a:gridCol w="3170894">
                  <a:extLst>
                    <a:ext uri="{9D8B030D-6E8A-4147-A177-3AD203B41FA5}">
                      <a16:colId xmlns:a16="http://schemas.microsoft.com/office/drawing/2014/main" val="3707236653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2666313668"/>
                    </a:ext>
                  </a:extLst>
                </a:gridCol>
                <a:gridCol w="2660927">
                  <a:extLst>
                    <a:ext uri="{9D8B030D-6E8A-4147-A177-3AD203B41FA5}">
                      <a16:colId xmlns:a16="http://schemas.microsoft.com/office/drawing/2014/main" val="3124098237"/>
                    </a:ext>
                  </a:extLst>
                </a:gridCol>
              </a:tblGrid>
              <a:tr h="25978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Chức Năng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Tiêu Chí Kiểm Thử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Kết Quả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7171362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nhân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Thêm, sửa, xóa nhân viên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29198598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phòng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ban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Thêm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sửa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xóa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phòng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ban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Thao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tác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công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120541992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vụ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Thêm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sửa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xóa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vụ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19693488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khoản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Thêm, sửa, xóa tài khoản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28798673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Tìm kiếm theo tên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Tìm kiếm nhân viên theo tên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Hiển thị danh sách đúng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883664824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Quản lý thông báo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Tạo, sửa, xóa thông báo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Thao tác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19146928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Xuất dữ liệu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dữ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ra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file (Excel)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vi-VN" sz="2000">
                          <a:solidFill>
                            <a:schemeClr val="bg1"/>
                          </a:solidFill>
                        </a:rPr>
                        <a:t>Dữ liệu được xuất thành công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070366432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Quên mật khẩu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Khôi phục mật khẩu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Liên kết khôi phục gửi đến email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19740867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Quản lý điểm danh - chấm công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Điểm danh vào và ra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bg1"/>
                          </a:solidFill>
                        </a:rPr>
                        <a:t>Thời gian vào và ra được ghi nhận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72397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5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1D0E-B333-9E90-130B-84205482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BEE720A7-90D7-6B2A-7B33-94AAAE90EC32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pic>
        <p:nvPicPr>
          <p:cNvPr id="4098" name="Hình ảnh 1">
            <a:extLst>
              <a:ext uri="{FF2B5EF4-FFF2-40B4-BE49-F238E27FC236}">
                <a16:creationId xmlns:a16="http://schemas.microsoft.com/office/drawing/2014/main" id="{83766E9A-72C4-4D92-99CF-BBB17D5A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38" y="1700525"/>
            <a:ext cx="23336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2">
            <a:extLst>
              <a:ext uri="{FF2B5EF4-FFF2-40B4-BE49-F238E27FC236}">
                <a16:creationId xmlns:a16="http://schemas.microsoft.com/office/drawing/2014/main" id="{D2825833-B871-1DC3-1FFE-093D6B4DE76B}"/>
              </a:ext>
            </a:extLst>
          </p:cNvPr>
          <p:cNvSpPr/>
          <p:nvPr/>
        </p:nvSpPr>
        <p:spPr>
          <a:xfrm>
            <a:off x="153952" y="5803679"/>
            <a:ext cx="4349810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đăng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nhập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4099" name="Hình ảnh 1">
            <a:extLst>
              <a:ext uri="{FF2B5EF4-FFF2-40B4-BE49-F238E27FC236}">
                <a16:creationId xmlns:a16="http://schemas.microsoft.com/office/drawing/2014/main" id="{FD7973CB-4495-46F4-E39E-DEB35427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52" y="1738381"/>
            <a:ext cx="5345376" cy="376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2">
            <a:extLst>
              <a:ext uri="{FF2B5EF4-FFF2-40B4-BE49-F238E27FC236}">
                <a16:creationId xmlns:a16="http://schemas.microsoft.com/office/drawing/2014/main" id="{EA1B9768-291A-B64E-AA1E-6DF8D5800D88}"/>
              </a:ext>
            </a:extLst>
          </p:cNvPr>
          <p:cNvSpPr/>
          <p:nvPr/>
        </p:nvSpPr>
        <p:spPr>
          <a:xfrm>
            <a:off x="5015552" y="569741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chính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hệ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thống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1488-B210-E255-7F31-D65FF3E6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911CB203-9122-87E6-80B2-98329E7C8DB1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8EEB6516-3F93-A1CE-8130-0022731B6824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nhân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viên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2F1622B5-CE80-8F5D-D731-A8359BFC7994}"/>
              </a:ext>
            </a:extLst>
          </p:cNvPr>
          <p:cNvSpPr/>
          <p:nvPr/>
        </p:nvSpPr>
        <p:spPr>
          <a:xfrm>
            <a:off x="6096000" y="553290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phòng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ban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1026" name="Hình ảnh 1">
            <a:extLst>
              <a:ext uri="{FF2B5EF4-FFF2-40B4-BE49-F238E27FC236}">
                <a16:creationId xmlns:a16="http://schemas.microsoft.com/office/drawing/2014/main" id="{DDD26F1B-BE2A-FB45-50ED-DFD1EEF8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9" y="1738381"/>
            <a:ext cx="4913579" cy="347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Hình ảnh 1">
            <a:extLst>
              <a:ext uri="{FF2B5EF4-FFF2-40B4-BE49-F238E27FC236}">
                <a16:creationId xmlns:a16="http://schemas.microsoft.com/office/drawing/2014/main" id="{454401E1-EB6D-E476-8671-AF580BA6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98" y="1738381"/>
            <a:ext cx="5031209" cy="347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8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52833-4FD0-84F1-29C1-6B48D06B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3EDA2A9-F54C-E561-F969-7ED913418CCC}"/>
              </a:ext>
            </a:extLst>
          </p:cNvPr>
          <p:cNvSpPr/>
          <p:nvPr/>
        </p:nvSpPr>
        <p:spPr>
          <a:xfrm>
            <a:off x="765826" y="885217"/>
            <a:ext cx="798538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3400" b="1" i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400" b="1" i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3400" b="1" i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0AB0F28C-84FF-D55F-0241-D166B282AC1D}"/>
              </a:ext>
            </a:extLst>
          </p:cNvPr>
          <p:cNvSpPr/>
          <p:nvPr/>
        </p:nvSpPr>
        <p:spPr>
          <a:xfrm>
            <a:off x="365959" y="5532908"/>
            <a:ext cx="533759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chức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vụ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C5379820-2117-216D-C688-8B1BED9AF4F4}"/>
              </a:ext>
            </a:extLst>
          </p:cNvPr>
          <p:cNvSpPr/>
          <p:nvPr/>
        </p:nvSpPr>
        <p:spPr>
          <a:xfrm>
            <a:off x="6096000" y="5532908"/>
            <a:ext cx="585225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Hình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ảnh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giao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diện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quản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tài</a:t>
            </a:r>
            <a:r>
              <a:rPr lang="en-US" altLang="vi-VN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khoản</a:t>
            </a:r>
            <a:endParaRPr lang="vi-VN" altLang="vi-VN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pic>
        <p:nvPicPr>
          <p:cNvPr id="2050" name="Hình ảnh 1">
            <a:extLst>
              <a:ext uri="{FF2B5EF4-FFF2-40B4-BE49-F238E27FC236}">
                <a16:creationId xmlns:a16="http://schemas.microsoft.com/office/drawing/2014/main" id="{01DE7AED-1BFF-9892-0773-6420A40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1" y="2054781"/>
            <a:ext cx="5065850" cy="308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Hình ảnh 1">
            <a:extLst>
              <a:ext uri="{FF2B5EF4-FFF2-40B4-BE49-F238E27FC236}">
                <a16:creationId xmlns:a16="http://schemas.microsoft.com/office/drawing/2014/main" id="{69A08845-D0CB-D0AF-6612-D4053B33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6927"/>
            <a:ext cx="5169971" cy="312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6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oto Sans CJK Regular" panose="020B0500000000000000" pitchFamily="34" charset="-122"/>
              </a:rPr>
              <a:t>Tổng kết</a:t>
            </a:r>
            <a:endParaRPr lang="vi-VN" altLang="vi-VN" sz="3200" b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0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944289" y="2783701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01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37337" y="2783701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Lý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Thuyết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44289" y="3502916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02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837337" y="3502916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Khảo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Sát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Hệ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Thống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44289" y="4282659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03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837337" y="4222131"/>
            <a:ext cx="5519057" cy="7192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10000"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Phân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Tích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Và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Triển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Khai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Thiết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Kế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Mền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944289" y="5216709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04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37337" y="521670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85000" lnSpcReduction="10000"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Kiểm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Thử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và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Xuất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Bản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Phần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Mềm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439006" y="1635318"/>
            <a:ext cx="551905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Nội</a:t>
            </a:r>
            <a:r>
              <a:rPr lang="en-US" altLang="zh-CN" sz="3600" b="1" spc="300" dirty="0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dung </a:t>
            </a:r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bài</a:t>
            </a:r>
            <a:r>
              <a:rPr lang="en-US" altLang="zh-CN" sz="3600" b="1" spc="300" dirty="0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600" b="1" spc="300" dirty="0" err="1">
                <a:solidFill>
                  <a:srgbClr val="011448"/>
                </a:solidFill>
                <a:latin typeface="+mj-lt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học</a:t>
            </a:r>
            <a:endParaRPr lang="en-US" altLang="zh-CN" sz="3600" b="1" spc="300" dirty="0">
              <a:solidFill>
                <a:srgbClr val="011448"/>
              </a:solidFill>
              <a:latin typeface="+mj-lt"/>
              <a:ea typeface="Noto Sans CJK Regular" panose="020B0500000000000000" pitchFamily="34" charset="-122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r>
              <a:rPr lang="en-US" altLang="zh-CN" sz="28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Nhóm</a:t>
            </a:r>
            <a:r>
              <a:rPr lang="en-US" altLang="zh-CN" sz="28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9</a:t>
            </a:r>
            <a:endParaRPr lang="zh-CN" altLang="en-US" sz="2800" b="1" spc="3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3" name="圆角矩形 9">
            <a:extLst>
              <a:ext uri="{FF2B5EF4-FFF2-40B4-BE49-F238E27FC236}">
                <a16:creationId xmlns:a16="http://schemas.microsoft.com/office/drawing/2014/main" id="{38FD7C1E-579E-CEA4-5E4C-3FF5A1FF6433}"/>
              </a:ext>
            </a:extLst>
          </p:cNvPr>
          <p:cNvSpPr/>
          <p:nvPr/>
        </p:nvSpPr>
        <p:spPr>
          <a:xfrm>
            <a:off x="4944289" y="6014611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</a:t>
            </a:r>
            <a:r>
              <a:rPr lang="en-US" altLang="vi-VN" sz="24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24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2CA1DC31-A12B-83F5-296A-36355630EF58}"/>
              </a:ext>
            </a:extLst>
          </p:cNvPr>
          <p:cNvSpPr/>
          <p:nvPr/>
        </p:nvSpPr>
        <p:spPr>
          <a:xfrm>
            <a:off x="5837336" y="6014610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Tổng</a:t>
            </a:r>
            <a:r>
              <a:rPr lang="en-US" altLang="vi-VN" sz="23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23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Kết</a:t>
            </a:r>
            <a:endParaRPr lang="vi-VN" altLang="vi-VN" sz="23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42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26824" y="837335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5</a:t>
            </a:r>
            <a:endParaRPr lang="en-US" altLang="zh-CN" sz="24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r>
              <a:rPr lang="en-US" altLang="vi-VN" sz="2300" b="1" spc="30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Tổng kết</a:t>
            </a:r>
            <a:endParaRPr lang="vi-VN" altLang="vi-VN" sz="2300" b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ACC29-FBC8-2775-56FA-3058DA4B94B0}"/>
              </a:ext>
            </a:extLst>
          </p:cNvPr>
          <p:cNvSpPr txBox="1"/>
          <p:nvPr/>
        </p:nvSpPr>
        <p:spPr>
          <a:xfrm>
            <a:off x="526823" y="1699231"/>
            <a:ext cx="100501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vi-VN" b="1" dirty="0">
                <a:solidFill>
                  <a:schemeClr val="bg1"/>
                </a:solidFill>
              </a:rPr>
              <a:t>Tính khả thi: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Nhu cầu thực tiễn:</a:t>
            </a:r>
            <a:r>
              <a:rPr lang="vi-VN" dirty="0">
                <a:solidFill>
                  <a:schemeClr val="bg1"/>
                </a:solidFill>
              </a:rPr>
              <a:t> Ngày càng cần thiết trong doanh nghiệp để quản lý nhân sự hiệu quả.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Công nghệ phát triển:</a:t>
            </a:r>
            <a:r>
              <a:rPr lang="vi-VN" dirty="0">
                <a:solidFill>
                  <a:schemeClr val="bg1"/>
                </a:solidFill>
              </a:rPr>
              <a:t> Công nghệ thông tin hỗ trợ xây dựng và triển khai hệ thống dễ dàng hơn.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Nguồn lực có sẵn:</a:t>
            </a:r>
            <a:r>
              <a:rPr lang="vi-VN" dirty="0">
                <a:solidFill>
                  <a:schemeClr val="bg1"/>
                </a:solidFill>
              </a:rPr>
              <a:t> Đội ngũ lập trình và quản lý dự án có sẵn trong tổ chức.</a:t>
            </a:r>
          </a:p>
          <a:p>
            <a:r>
              <a:rPr lang="vi-VN" b="1" dirty="0">
                <a:solidFill>
                  <a:schemeClr val="bg1"/>
                </a:solidFill>
              </a:rPr>
              <a:t>2. Thuận lợi: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Thị trường tiềm năng:</a:t>
            </a:r>
            <a:r>
              <a:rPr lang="vi-VN" dirty="0">
                <a:solidFill>
                  <a:schemeClr val="bg1"/>
                </a:solidFill>
              </a:rPr>
              <a:t> Tăng nhu cầu phần mềm quản lý nhân sự, đặc biệt cho doanh nghiệp vừa và nhỏ.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Hỗ trợ từ công nghệ:</a:t>
            </a:r>
            <a:r>
              <a:rPr lang="vi-VN" dirty="0">
                <a:solidFill>
                  <a:schemeClr val="bg1"/>
                </a:solidFill>
              </a:rPr>
              <a:t> Các công cụ như C# và SQL Server đơn giản hóa phát triển.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Khả năng tích hợp:</a:t>
            </a:r>
            <a:r>
              <a:rPr lang="vi-VN" dirty="0">
                <a:solidFill>
                  <a:schemeClr val="bg1"/>
                </a:solidFill>
              </a:rPr>
              <a:t> Dễ dàng tích hợp với hệ thống hiện có.</a:t>
            </a:r>
          </a:p>
          <a:p>
            <a:r>
              <a:rPr lang="vi-VN" b="1" dirty="0">
                <a:solidFill>
                  <a:schemeClr val="bg1"/>
                </a:solidFill>
              </a:rPr>
              <a:t>3. Khó khăn: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Chi phí đầu tư:</a:t>
            </a:r>
            <a:r>
              <a:rPr lang="vi-VN" dirty="0">
                <a:solidFill>
                  <a:schemeClr val="bg1"/>
                </a:solidFill>
              </a:rPr>
              <a:t> Chi phí phát triển và triển khai cao, nhất là với doanh nghiệp nhỏ.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Khó khăn thu thập dữ liệu:</a:t>
            </a:r>
            <a:r>
              <a:rPr lang="vi-VN" dirty="0">
                <a:solidFill>
                  <a:schemeClr val="bg1"/>
                </a:solidFill>
              </a:rPr>
              <a:t> Khó khăn trong chuẩn hóa dữ liệu từ nhiều nguồn.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bg1"/>
                </a:solidFill>
              </a:rPr>
              <a:t>Đào tạo nhân viên:</a:t>
            </a:r>
            <a:r>
              <a:rPr lang="vi-VN" dirty="0">
                <a:solidFill>
                  <a:schemeClr val="bg1"/>
                </a:solidFill>
              </a:rPr>
              <a:t> Cần thời gian và nguồn lực để đào tạo, gây trở ngại trong giai đoạn chuyển giao.</a:t>
            </a:r>
          </a:p>
        </p:txBody>
      </p:sp>
    </p:spTree>
    <p:extLst>
      <p:ext uri="{BB962C8B-B14F-4D97-AF65-F5344CB8AC3E}">
        <p14:creationId xmlns:p14="http://schemas.microsoft.com/office/powerpoint/2010/main" val="2399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B3BCE4F-09EF-4881-A3A1-8D1950E6099A}"/>
              </a:ext>
            </a:extLst>
          </p:cNvPr>
          <p:cNvSpPr/>
          <p:nvPr/>
        </p:nvSpPr>
        <p:spPr>
          <a:xfrm>
            <a:off x="1340081" y="3522066"/>
            <a:ext cx="5302729" cy="1385316"/>
          </a:xfrm>
          <a:prstGeom prst="rect">
            <a:avLst/>
          </a:prstGeom>
          <a:ln>
            <a:noFill/>
          </a:ln>
        </p:spPr>
        <p:txBody>
          <a:bodyPr wrap="none">
            <a:normAutofit/>
          </a:bodyPr>
          <a:lstStyle/>
          <a:p>
            <a:pPr algn="ctr"/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Bài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thuyết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trình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của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</a:p>
          <a:p>
            <a:pPr algn="ctr"/>
            <a:r>
              <a:rPr lang="en-US" altLang="zh-CN" sz="34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nhóm</a:t>
            </a:r>
            <a:r>
              <a:rPr lang="en-US" altLang="zh-CN" sz="34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 CJK Regular" panose="020B0500000000000000" pitchFamily="34" charset="-122"/>
                <a:cs typeface="Times New Roman" panose="02020603050405020304" pitchFamily="18" charset="0"/>
                <a:sym typeface="Noto Sans CJK Regular" panose="020B0500000000000000" pitchFamily="34" charset="-122"/>
              </a:rPr>
              <a:t> 9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18396" y="3375482"/>
            <a:ext cx="6229134" cy="0"/>
          </a:xfrm>
          <a:prstGeom prst="line">
            <a:avLst/>
          </a:prstGeom>
          <a:ln w="19050">
            <a:solidFill>
              <a:srgbClr val="F8C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034932" y="2142699"/>
            <a:ext cx="3396062" cy="159678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vi-VN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Cảm ơn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thầy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cô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và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các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bạn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</a:p>
          <a:p>
            <a:pPr algn="ctr"/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đã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lắng</a:t>
            </a:r>
            <a:r>
              <a:rPr lang="en-US" altLang="vi-VN" sz="3600" b="1" i="1" spc="6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600" b="1" i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nghe</a:t>
            </a:r>
            <a:endParaRPr lang="zh-CN" altLang="en-US" sz="3600" b="1" i="1" spc="600" dirty="0">
              <a:solidFill>
                <a:schemeClr val="bg1"/>
              </a:solidFill>
              <a:latin typeface="Times New Roman" panose="02020603050405020304" pitchFamily="18" charset="0"/>
              <a:ea typeface="Noto Sans CJK Regular" panose="020B0500000000000000" pitchFamily="34" charset="-122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01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Cơ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Sở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Lý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Thuyết</a:t>
            </a:r>
            <a:endParaRPr lang="vi-VN" altLang="vi-VN" sz="32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3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/>
          <p:cNvSpPr>
            <a:spLocks noChangeAspect="1"/>
          </p:cNvSpPr>
          <p:nvPr/>
        </p:nvSpPr>
        <p:spPr>
          <a:xfrm>
            <a:off x="457480" y="2617772"/>
            <a:ext cx="1272304" cy="1272304"/>
          </a:xfrm>
          <a:prstGeom prst="ellipse">
            <a:avLst/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 dirty="0">
                <a:solidFill>
                  <a:srgbClr val="011448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01</a:t>
            </a:r>
            <a:endParaRPr lang="en-US" sz="4800" b="1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4035" y="2842382"/>
            <a:ext cx="2508743" cy="161795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Khái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niệm</a:t>
            </a:r>
            <a:endParaRPr lang="vi-VN" altLang="vi-VN" sz="32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299151" y="3718455"/>
            <a:ext cx="2726940" cy="1385745"/>
          </a:xfrm>
          <a:custGeom>
            <a:avLst/>
            <a:gdLst>
              <a:gd name="connsiteX0" fmla="*/ 0 w 2459182"/>
              <a:gd name="connsiteY0" fmla="*/ 0 h 888919"/>
              <a:gd name="connsiteX1" fmla="*/ 955964 w 2459182"/>
              <a:gd name="connsiteY1" fmla="*/ 858982 h 888919"/>
              <a:gd name="connsiteX2" fmla="*/ 2459182 w 2459182"/>
              <a:gd name="connsiteY2" fmla="*/ 609600 h 88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9182" h="888918">
                <a:moveTo>
                  <a:pt x="0" y="0"/>
                </a:moveTo>
                <a:cubicBezTo>
                  <a:pt x="273050" y="378691"/>
                  <a:pt x="546100" y="757382"/>
                  <a:pt x="955964" y="858982"/>
                </a:cubicBezTo>
                <a:cubicBezTo>
                  <a:pt x="1365828" y="960582"/>
                  <a:pt x="1912505" y="785091"/>
                  <a:pt x="2459182" y="6096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0" name="Oval 14"/>
          <p:cNvSpPr>
            <a:spLocks noChangeAspect="1"/>
          </p:cNvSpPr>
          <p:nvPr/>
        </p:nvSpPr>
        <p:spPr>
          <a:xfrm>
            <a:off x="3926450" y="3584264"/>
            <a:ext cx="1251923" cy="1363548"/>
          </a:xfrm>
          <a:prstGeom prst="ellipse">
            <a:avLst/>
          </a:prstGeom>
          <a:noFill/>
          <a:ln w="19050">
            <a:solidFill>
              <a:srgbClr val="F8C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02</a:t>
            </a:r>
            <a:endParaRPr lang="en-US" sz="4800" b="1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3269" y="2980138"/>
            <a:ext cx="2987537" cy="18198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Yêu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cầu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sử</a:t>
            </a:r>
            <a:r>
              <a:rPr lang="en-US" altLang="vi-VN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dụng</a:t>
            </a:r>
            <a:endParaRPr lang="vi-VN" altLang="vi-VN" sz="32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17" name="Oval 14"/>
          <p:cNvSpPr>
            <a:spLocks noChangeAspect="1"/>
          </p:cNvSpPr>
          <p:nvPr/>
        </p:nvSpPr>
        <p:spPr>
          <a:xfrm>
            <a:off x="8190731" y="2633233"/>
            <a:ext cx="1272304" cy="1272304"/>
          </a:xfrm>
          <a:prstGeom prst="ellipse">
            <a:avLst/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800" b="1">
                <a:solidFill>
                  <a:srgbClr val="011448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03</a:t>
            </a:r>
            <a:endParaRPr lang="en-US" sz="4800" b="1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203194" y="2842382"/>
            <a:ext cx="2987537" cy="1272304"/>
          </a:xfrm>
          <a:custGeom>
            <a:avLst/>
            <a:gdLst>
              <a:gd name="connsiteX0" fmla="*/ 0 w 2431473"/>
              <a:gd name="connsiteY0" fmla="*/ 880693 h 880693"/>
              <a:gd name="connsiteX1" fmla="*/ 1018309 w 2431473"/>
              <a:gd name="connsiteY1" fmla="*/ 56347 h 880693"/>
              <a:gd name="connsiteX2" fmla="*/ 2431473 w 2431473"/>
              <a:gd name="connsiteY2" fmla="*/ 139474 h 8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1473" h="880693">
                <a:moveTo>
                  <a:pt x="0" y="880693"/>
                </a:moveTo>
                <a:cubicBezTo>
                  <a:pt x="306532" y="530288"/>
                  <a:pt x="613064" y="179883"/>
                  <a:pt x="1018309" y="56347"/>
                </a:cubicBezTo>
                <a:cubicBezTo>
                  <a:pt x="1423554" y="-67189"/>
                  <a:pt x="1927513" y="36142"/>
                  <a:pt x="2431473" y="13947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4F2156-5D9B-3D2C-3630-20C542763BF5}"/>
              </a:ext>
            </a:extLst>
          </p:cNvPr>
          <p:cNvSpPr txBox="1"/>
          <p:nvPr/>
        </p:nvSpPr>
        <p:spPr>
          <a:xfrm>
            <a:off x="5000751" y="4162982"/>
            <a:ext cx="33924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cụ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mềm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Noto Sans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27">
            <a:extLst>
              <a:ext uri="{FF2B5EF4-FFF2-40B4-BE49-F238E27FC236}">
                <a16:creationId xmlns:a16="http://schemas.microsoft.com/office/drawing/2014/main" id="{2E5880D6-CB1C-932C-78CA-2E8FAFA2C486}"/>
              </a:ext>
            </a:extLst>
          </p:cNvPr>
          <p:cNvSpPr/>
          <p:nvPr/>
        </p:nvSpPr>
        <p:spPr>
          <a:xfrm>
            <a:off x="526824" y="837335"/>
            <a:ext cx="697917" cy="550729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vi-VN" altLang="vi-VN" sz="3600" b="1" spc="300" dirty="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1</a:t>
            </a:r>
            <a:endParaRPr lang="en-US" altLang="zh-CN" sz="3600" b="1" spc="300" dirty="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6" name="圆角矩形 28">
            <a:extLst>
              <a:ext uri="{FF2B5EF4-FFF2-40B4-BE49-F238E27FC236}">
                <a16:creationId xmlns:a16="http://schemas.microsoft.com/office/drawing/2014/main" id="{514086A7-ED0F-0DAF-DB00-3E0BBD791D15}"/>
              </a:ext>
            </a:extLst>
          </p:cNvPr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Cơ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sở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lý</a:t>
            </a:r>
            <a:r>
              <a:rPr lang="en-US" altLang="vi-VN" sz="3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thuyết</a:t>
            </a:r>
            <a:endParaRPr lang="vi-VN" altLang="vi-VN" sz="3200" b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7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/>
      <p:bldP spid="9" grpId="0" animBg="1"/>
      <p:bldP spid="10" grpId="0" animBg="1"/>
      <p:bldP spid="10" grpId="1" animBg="1"/>
      <p:bldP spid="10" grpId="2" animBg="1"/>
      <p:bldP spid="15" grpId="0"/>
      <p:bldP spid="17" grpId="0" animBg="1"/>
      <p:bldP spid="17" grpId="1" animBg="1"/>
      <p:bldP spid="17" grpId="2" animBg="1"/>
      <p:bldP spid="18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419872" y="837335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vi-VN" sz="37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Khái niệm </a:t>
            </a:r>
            <a:endParaRPr lang="vi-VN" altLang="vi-VN" sz="3700" b="1" i="1" spc="30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 flipH="1">
            <a:off x="4770427" y="3256390"/>
            <a:ext cx="797052" cy="842954"/>
            <a:chOff x="1790700" y="1727200"/>
            <a:chExt cx="1429004" cy="1511300"/>
          </a:xfrm>
        </p:grpSpPr>
        <p:sp>
          <p:nvSpPr>
            <p:cNvPr id="14" name="等腰三角形 13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rgbClr val="F8C00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733891" y="1675869"/>
            <a:ext cx="5784792" cy="2001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vi-VN" altLang="vi-VN" sz="2400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 </a:t>
            </a:r>
            <a:r>
              <a:rPr lang="vi-VN" sz="2400" b="1" dirty="0">
                <a:solidFill>
                  <a:schemeClr val="bg1"/>
                </a:solidFill>
              </a:rPr>
              <a:t>Quản Lý Nhân Sự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</a:rPr>
              <a:t>Tổ</a:t>
            </a:r>
            <a:r>
              <a:rPr lang="vi-VN" sz="2400" dirty="0">
                <a:solidFill>
                  <a:schemeClr val="bg1"/>
                </a:solidFill>
              </a:rPr>
              <a:t> chức và phát triển nguồn lực con người.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Bao gồm tuyển dụng, đào tạo, đánh giá, và quản lý phúc lợi.</a:t>
            </a:r>
          </a:p>
          <a:p>
            <a:pPr>
              <a:lnSpc>
                <a:spcPct val="120000"/>
              </a:lnSpc>
              <a:defRPr/>
            </a:pPr>
            <a:endParaRPr lang="zh-CN" altLang="en-US" sz="24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B027A-4B8D-EEA3-6E11-B42E92F66EB1}"/>
              </a:ext>
            </a:extLst>
          </p:cNvPr>
          <p:cNvGrpSpPr/>
          <p:nvPr/>
        </p:nvGrpSpPr>
        <p:grpSpPr>
          <a:xfrm>
            <a:off x="214579" y="2388358"/>
            <a:ext cx="4507546" cy="2572959"/>
            <a:chOff x="214579" y="2490327"/>
            <a:chExt cx="4895530" cy="2853128"/>
          </a:xfrm>
        </p:grpSpPr>
        <p:sp>
          <p:nvSpPr>
            <p:cNvPr id="6" name=" 202"/>
            <p:cNvSpPr/>
            <p:nvPr/>
          </p:nvSpPr>
          <p:spPr>
            <a:xfrm>
              <a:off x="214579" y="2490327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7" name=" 202"/>
            <p:cNvSpPr/>
            <p:nvPr/>
          </p:nvSpPr>
          <p:spPr>
            <a:xfrm flipV="1">
              <a:off x="214579" y="5015795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8" name=" 202"/>
            <p:cNvSpPr/>
            <p:nvPr/>
          </p:nvSpPr>
          <p:spPr>
            <a:xfrm flipH="1">
              <a:off x="4782449" y="2490327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9" name=" 202"/>
            <p:cNvSpPr/>
            <p:nvPr/>
          </p:nvSpPr>
          <p:spPr>
            <a:xfrm flipH="1" flipV="1">
              <a:off x="4782449" y="5015795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pic>
          <p:nvPicPr>
            <p:cNvPr id="1028" name="Picture 4" descr="Thiết kế phần mềm là gì? Tầm quan trọng của thiết kế phần mềm">
              <a:extLst>
                <a:ext uri="{FF2B5EF4-FFF2-40B4-BE49-F238E27FC236}">
                  <a16:creationId xmlns:a16="http://schemas.microsoft.com/office/drawing/2014/main" id="{CFC39F70-99D6-4715-5642-F722B6474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59" y="2563571"/>
              <a:ext cx="4710903" cy="2713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1">
            <a:extLst>
              <a:ext uri="{FF2B5EF4-FFF2-40B4-BE49-F238E27FC236}">
                <a16:creationId xmlns:a16="http://schemas.microsoft.com/office/drawing/2014/main" id="{6D3D94E9-B13B-751A-8BFC-36ED6CD1D32A}"/>
              </a:ext>
            </a:extLst>
          </p:cNvPr>
          <p:cNvSpPr txBox="1"/>
          <p:nvPr/>
        </p:nvSpPr>
        <p:spPr>
          <a:xfrm>
            <a:off x="5746270" y="3900325"/>
            <a:ext cx="5784792" cy="2001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vi-VN" altLang="vi-VN" sz="2400" dirty="0">
                <a:solidFill>
                  <a:schemeClr val="bg1"/>
                </a:solidFill>
                <a:latin typeface="Noto Sans"/>
                <a:ea typeface="Noto Sans"/>
                <a:sym typeface="Noto Sans CJK Regular" panose="020B0500000000000000" pitchFamily="34" charset="-122"/>
              </a:rPr>
              <a:t> </a:t>
            </a:r>
            <a:r>
              <a:rPr lang="vi-VN" sz="2400" b="1" dirty="0">
                <a:solidFill>
                  <a:schemeClr val="bg1"/>
                </a:solidFill>
              </a:rPr>
              <a:t>Phần Mềm Quản Lý Nhân Sự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Ứng dụng công nghệ tổ chức thông tin nhân viên.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Chức năng: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vi-VN" sz="2400" dirty="0">
                <a:solidFill>
                  <a:schemeClr val="bg1"/>
                </a:solidFill>
              </a:rPr>
              <a:t>quản lý hồ sơ, chấm công, tính lương.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Tăng hiệu quả làm việc và hỗ trợ ra quyết định.</a:t>
            </a:r>
          </a:p>
          <a:p>
            <a:endParaRPr lang="zh-CN" altLang="en-US" sz="24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8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75975" y="561970"/>
            <a:ext cx="888433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mền</a:t>
            </a:r>
            <a:r>
              <a:rPr lang="en-US" sz="3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5" name="Google Shape;575;p33"/>
          <p:cNvSpPr txBox="1">
            <a:spLocks/>
          </p:cNvSpPr>
          <p:nvPr/>
        </p:nvSpPr>
        <p:spPr>
          <a:xfrm>
            <a:off x="1811379" y="2074460"/>
            <a:ext cx="7745575" cy="409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solidFill>
                  <a:schemeClr val="bg1"/>
                </a:solidFill>
                <a:latin typeface="+mj-lt"/>
              </a:rPr>
              <a:t>Ngôn ngữ lập trình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C# (Winform)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Cơ sở dữ liệu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SQL Server 2022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Công cụ phát triển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Visual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Studio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2022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Công </a:t>
            </a:r>
            <a:r>
              <a:rPr lang="vi-VN" b="1" dirty="0" err="1">
                <a:solidFill>
                  <a:schemeClr val="bg1"/>
                </a:solidFill>
                <a:latin typeface="+mj-lt"/>
              </a:rPr>
              <a:t>cụ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b="1" dirty="0" err="1">
                <a:solidFill>
                  <a:schemeClr val="bg1"/>
                </a:solidFill>
                <a:latin typeface="+mj-lt"/>
              </a:rPr>
              <a:t>quản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b="1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b="1" dirty="0" err="1">
                <a:solidFill>
                  <a:schemeClr val="bg1"/>
                </a:solidFill>
                <a:latin typeface="+mj-lt"/>
              </a:rPr>
              <a:t>mã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b="1" dirty="0" err="1">
                <a:solidFill>
                  <a:schemeClr val="bg1"/>
                </a:solidFill>
                <a:latin typeface="+mj-lt"/>
              </a:rPr>
              <a:t>nguồn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GitHub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Thiết kế UML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Rational Rose, Case Studio</a:t>
            </a:r>
          </a:p>
          <a:p>
            <a:r>
              <a:rPr lang="vi-VN" b="1" dirty="0">
                <a:solidFill>
                  <a:schemeClr val="bg1"/>
                </a:solidFill>
                <a:latin typeface="+mj-lt"/>
              </a:rPr>
              <a:t>Wireframe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: Balsamiq Wireframes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vi-VN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0" b="99500" l="3599" r="9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69" y="3179332"/>
            <a:ext cx="2012722" cy="2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146916" y="782744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Yêu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cầu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sử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dụng</a:t>
            </a:r>
            <a:endParaRPr lang="vi-VN" altLang="vi-VN" sz="3700" b="1" i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8000B-0BE5-65AB-05FC-7682893B880C}"/>
              </a:ext>
            </a:extLst>
          </p:cNvPr>
          <p:cNvSpPr txBox="1"/>
          <p:nvPr/>
        </p:nvSpPr>
        <p:spPr>
          <a:xfrm>
            <a:off x="233517" y="1745073"/>
            <a:ext cx="8084574" cy="4227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thiểu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Cung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tin: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b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04" y="2148838"/>
            <a:ext cx="3585756" cy="21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843389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endParaRPr lang="zh-CN" altLang="en-US" sz="2800" b="1" spc="30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29326" y="2929210"/>
            <a:ext cx="1317049" cy="713150"/>
          </a:xfrm>
          <a:prstGeom prst="roundRect">
            <a:avLst>
              <a:gd name="adj" fmla="val 0"/>
            </a:avLst>
          </a:prstGeom>
          <a:solidFill>
            <a:srgbClr val="F8C00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vi-VN" altLang="vi-VN" sz="3200" b="1" spc="300">
                <a:solidFill>
                  <a:srgbClr val="011448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02</a:t>
            </a:r>
            <a:endParaRPr lang="en-US" altLang="zh-CN" sz="3200" b="1" spc="300">
              <a:solidFill>
                <a:srgbClr val="011448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29326" y="3825240"/>
            <a:ext cx="7146737" cy="71315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Khảo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sát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hệ</a:t>
            </a:r>
            <a:r>
              <a:rPr lang="en-US" altLang="vi-VN" sz="3200" b="1" spc="300" dirty="0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 </a:t>
            </a:r>
            <a:r>
              <a:rPr lang="en-US" altLang="vi-VN" sz="3200" b="1" spc="300" dirty="0" err="1">
                <a:solidFill>
                  <a:schemeClr val="bg1"/>
                </a:solidFill>
                <a:latin typeface="Noto Sans"/>
                <a:ea typeface="Noto Sans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thống</a:t>
            </a:r>
            <a:endParaRPr lang="vi-VN" altLang="vi-VN" sz="3200" b="1" spc="300" dirty="0">
              <a:solidFill>
                <a:schemeClr val="bg1"/>
              </a:solidFill>
              <a:latin typeface="Noto Sans"/>
              <a:ea typeface="Noto Sans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7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57718" y="789425"/>
            <a:ext cx="7625805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Khảo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sát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hệ</a:t>
            </a:r>
            <a:r>
              <a:rPr lang="en-US" altLang="vi-VN" sz="3700" b="1" i="1" spc="3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 </a:t>
            </a:r>
            <a:r>
              <a:rPr lang="en-US" altLang="vi-VN" sz="3700" b="1" i="1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 CJK Regular" panose="020B0500000000000000" pitchFamily="34" charset="-122"/>
              </a:rPr>
              <a:t>thống</a:t>
            </a:r>
            <a:endParaRPr lang="en-US" altLang="vi-VN" sz="3700" b="1" i="1" spc="3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Noto Sans CJK Regular" panose="020B0500000000000000" pitchFamily="34" charset="-122"/>
            </a:endParaRPr>
          </a:p>
        </p:txBody>
      </p:sp>
      <p:sp>
        <p:nvSpPr>
          <p:cNvPr id="692" name="Google Shape;692;p42"/>
          <p:cNvSpPr txBox="1">
            <a:spLocks/>
          </p:cNvSpPr>
          <p:nvPr/>
        </p:nvSpPr>
        <p:spPr>
          <a:xfrm>
            <a:off x="448860" y="2107509"/>
            <a:ext cx="7297709" cy="3961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000" b="1" dirty="0">
                <a:solidFill>
                  <a:schemeClr val="bg1"/>
                </a:solidFill>
              </a:rPr>
              <a:t>Đối tượng khảo sát: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Quản trị viên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Quản lý thông tin nhân viên và hoạt động liên quan.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Nhân viên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Sử dụng hệ thống cho các công việc hàng ngày.</a:t>
            </a:r>
          </a:p>
          <a:p>
            <a:pPr lvl="1"/>
            <a:r>
              <a:rPr lang="vi-VN" sz="2000" b="1" dirty="0">
                <a:solidFill>
                  <a:schemeClr val="bg1"/>
                </a:solidFill>
                <a:latin typeface="+mj-lt"/>
              </a:rPr>
              <a:t>Trưởng phòng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: Giám sát và theo dõi hiệu suất của phòng ban.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Phương pháp khảo sát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Phỏng vấn, bảng hỏi, và quan sát quy trình làm việc.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Kết quả khảo sát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Xác định chức năng cần thiết: quản lý thông tin, chấm công,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Nhận diện vấn đề hiện tại: khó khăn trong quản lý thông tin và tính lương.</a:t>
            </a:r>
          </a:p>
          <a:p>
            <a:pPr lvl="1"/>
            <a:r>
              <a:rPr lang="vi-VN" sz="2000" dirty="0">
                <a:solidFill>
                  <a:schemeClr val="bg1"/>
                </a:solidFill>
                <a:latin typeface="+mj-lt"/>
              </a:rPr>
              <a:t>Đề xuất cải tiến: giao diện thân thiện, tự động hóa quy trình.</a:t>
            </a:r>
          </a:p>
          <a:p>
            <a:pPr>
              <a:lnSpc>
                <a:spcPct val="150000"/>
              </a:lnSpc>
            </a:pPr>
            <a:br>
              <a:rPr lang="vi-VN" sz="2000" dirty="0">
                <a:solidFill>
                  <a:schemeClr val="bg1"/>
                </a:solidFill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vi-VN" sz="2000" dirty="0">
              <a:solidFill>
                <a:schemeClr val="bg1"/>
              </a:solidFill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69" y="1784517"/>
            <a:ext cx="4255878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1177</Words>
  <Application>Microsoft Office PowerPoint</Application>
  <PresentationFormat>Màn hình rộng</PresentationFormat>
  <Paragraphs>171</Paragraphs>
  <Slides>21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Noto Sans</vt:lpstr>
      <vt:lpstr>Noto Sans CJK Regular</vt:lpstr>
      <vt:lpstr>Symbol</vt:lpstr>
      <vt:lpstr>Times New Roman</vt:lpstr>
      <vt:lpstr>Wingdings</vt:lpstr>
      <vt:lpstr>Office 主题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Đàm Minh Chiến</cp:lastModifiedBy>
  <cp:revision>37</cp:revision>
  <dcterms:created xsi:type="dcterms:W3CDTF">2021-01-19T01:09:46Z</dcterms:created>
  <dcterms:modified xsi:type="dcterms:W3CDTF">2024-11-17T05:52:23Z</dcterms:modified>
</cp:coreProperties>
</file>